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69" r:id="rId4"/>
    <p:sldId id="282" r:id="rId5"/>
    <p:sldId id="283" r:id="rId6"/>
    <p:sldId id="284" r:id="rId7"/>
    <p:sldId id="271" r:id="rId8"/>
    <p:sldId id="279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68" r:id="rId19"/>
    <p:sldId id="267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0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139AFD2C-48AB-0553-E723-46CEAEBE0EC7}"/>
              </a:ext>
            </a:extLst>
          </p:cNvPr>
          <p:cNvSpPr txBox="1"/>
          <p:nvPr userDrawn="1"/>
        </p:nvSpPr>
        <p:spPr>
          <a:xfrm>
            <a:off x="-5194" y="196611"/>
            <a:ext cx="1671637" cy="5486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 b="1">
                <a:solidFill>
                  <a:srgbClr val="A900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DISTRICT 16 </a:t>
            </a:r>
          </a:p>
          <a:p>
            <a:pPr algn="ctr">
              <a:defRPr sz="1000" b="1">
                <a:solidFill>
                  <a:srgbClr val="A900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LECTURE SERIES -MINI LECCIONES</a:t>
            </a:r>
          </a:p>
        </p:txBody>
      </p:sp>
      <p:pic>
        <p:nvPicPr>
          <p:cNvPr id="5" name="pasted-movie.png" descr="pasted-movie.png">
            <a:extLst>
              <a:ext uri="{FF2B5EF4-FFF2-40B4-BE49-F238E27FC236}">
                <a16:creationId xmlns:a16="http://schemas.microsoft.com/office/drawing/2014/main" id="{1AC90CC3-BCFC-B2E5-C9DB-B5519F64C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2839" t="8703"/>
          <a:stretch>
            <a:fillRect/>
          </a:stretch>
        </p:blipFill>
        <p:spPr>
          <a:xfrm>
            <a:off x="11547723" y="0"/>
            <a:ext cx="407045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07716D0C-F384-7B0D-02A5-B34469110E23}"/>
              </a:ext>
            </a:extLst>
          </p:cNvPr>
          <p:cNvSpPr txBox="1"/>
          <p:nvPr userDrawn="1"/>
        </p:nvSpPr>
        <p:spPr>
          <a:xfrm>
            <a:off x="0" y="127328"/>
            <a:ext cx="1671637" cy="5486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 b="1">
                <a:solidFill>
                  <a:srgbClr val="A900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DISTRICT 16 </a:t>
            </a:r>
          </a:p>
          <a:p>
            <a:pPr algn="ctr">
              <a:defRPr sz="1000" b="1">
                <a:solidFill>
                  <a:srgbClr val="A900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LECTURE SERIES -MINI LECCIONES</a:t>
            </a:r>
          </a:p>
        </p:txBody>
      </p:sp>
      <p:pic>
        <p:nvPicPr>
          <p:cNvPr id="3" name="pasted-movie.png" descr="pasted-movie.png">
            <a:extLst>
              <a:ext uri="{FF2B5EF4-FFF2-40B4-BE49-F238E27FC236}">
                <a16:creationId xmlns:a16="http://schemas.microsoft.com/office/drawing/2014/main" id="{C2FA0BFB-06AD-025B-270D-E3AEE152C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2839" t="8703"/>
          <a:stretch>
            <a:fillRect/>
          </a:stretch>
        </p:blipFill>
        <p:spPr>
          <a:xfrm>
            <a:off x="11547723" y="0"/>
            <a:ext cx="407045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asted-movie.png" descr="pasted-movie.png">
            <a:extLst>
              <a:ext uri="{FF2B5EF4-FFF2-40B4-BE49-F238E27FC236}">
                <a16:creationId xmlns:a16="http://schemas.microsoft.com/office/drawing/2014/main" id="{C8EB4C9D-3AE8-28B9-40CF-16841C55919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337066" y="5909901"/>
            <a:ext cx="1308319" cy="853933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bridgebase.com/tools/handviewer.html?n=s679th78qd78kc46a&amp;e=h2345d29jtc257qj&amp;s=s345akh6akd6aqc3k&amp;w=s28qjh9jtd345c89t&amp;b=1&amp;d=s&amp;v=-&amp;a=2cp2dp2sp3sp4cp4dp4np5dp6sppp&amp;p=hjh7h2hasas2s6h3dad3d7d2dqd4d8d9d6d5dkdtc4c2ckc8c3c9cac5c6cqs3cth6h9hqh4h8h5hkhts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dgebase.com/tools/handviewer.html?n=s3679kh29d4kac356&amp;e=s5jth4678d257c27t&amp;s=s24aqh3jtd36qc9aq&amp;w=s8h5akqd89jtc48kj&amp;b=1&amp;d=s&amp;v=-&amp;a=1np2hp2sp3np4sppp&amp;p=hqh2h8h3djdad2d3s3s5sas8sqc8s6sts2d8sksjh9h4hthkd9d4d5dqhjhas7h6dkd7d6dtc3c2cqckc4c5ctcas4h5s9h7c6c7c9cj" TargetMode="External"/><Relationship Id="rId2" Type="http://schemas.openxmlformats.org/officeDocument/2006/relationships/hyperlink" Target="http://www.bridgebase.com/tools/handviewer.html?n=s3679kh29d4kac356&amp;e=s5jth4678d257c27t&amp;s=s24aqh3jtd36qc9aq&amp;w=s8h5akqd89jtc48kj&amp;b=1&amp;d=s&amp;v=-&amp;a=1np2hp2sp3np4sppp&amp;p=hqh2h8h3djdad2d3s3s5sas8sqc8s6sts2d8sksjh9h4hthkd9d4d5dqhjhas7h6dkd7d6dtc3c2c9cj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dgebase.com/tools/handviewer.html?n=s48aqh3kd6aqjc6jt&amp;e=s26h25679jtd8c348&amp;s=s5kjhaqd257kc259a&amp;w=s379th48d349tc7kq&amp;b=1&amp;d=s&amp;v=-&amp;a=1np2c3h3np6nppp&amp;p=h8h3h7had2d3dad8dqh2d5d4s4s2sks3sjs7s8s6s5s9sqh5sah6c2std6h9dkd9d7dtdjc3cjc4c5ckh4hkhthqc6c8c9cqc7cthjca" TargetMode="External"/><Relationship Id="rId2" Type="http://schemas.openxmlformats.org/officeDocument/2006/relationships/hyperlink" Target="http://www.bridgebase.com/tools/handviewer.html?n=s48aqh3kd6aqjc6jt&amp;e=s26h25679jtd8c348&amp;s=s5kjhaqd257kc259a&amp;w=s379th48d349tc7kq&amp;b=1&amp;d=s&amp;v=-&amp;a=1np2c3h3np6nppp&amp;p=h8h3h7had2d3dad8dqh2d5d4s4s2sks3sjs7s8s6s5s9sqh5sah6c2std6h9dkd9d7dtdjc3hkhthqh4cjc4c5cqc7c6c8c9cackcthj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dgebase.com/tools/handviewer.html?n=s5kqh6qtd47kc24qj&amp;e=s67h349kjd25ajtc8&amp;s=s234ah7ad39qc6akt&amp;w=s89jth258d68c3579&amp;b=1&amp;d=n&amp;v=-&amp;a=1c2n3nppp&amp;p=h2hthjhacac3c2c8c6c5cqh3sks6s2s8sqs7s3s9s5h4sastckc7c4d2ctc9cjh9d4dtdqd6h7h5h6hkdad3d8d7d5d9h8dkhqdjs4sj" TargetMode="External"/><Relationship Id="rId2" Type="http://schemas.openxmlformats.org/officeDocument/2006/relationships/hyperlink" Target="http://www.bridgebase.com/tools/handviewer.html?n=s5kqh6qtd47kc24qj&amp;e=s67h349kjd25ajtc8&amp;s=s234ah7ad39qc6akt&amp;w=s89jth258d68c3579&amp;b=1&amp;d=n&amp;v=-&amp;a=1c2n3nppp&amp;p=h2hthjhacac3c2c8c6c5cqh3sks6s2s8sqs7s3s9s5h4sastckc7c4d2ctc9cjh9d4dtdqd6d3d8d7djdad9h5dkd5h7h8h6hks4sjh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dgebase.com/tools/handviewer.html?n=s257h345ad89ac5kj&amp;e=s89th26d256jtc679&amp;s=s6aqh7kqd4kqc28aq&amp;w=s34kjh89jtd37c34t&amp;b=1&amp;d=s&amp;v=-&amp;a=2cp2dp2np6nppp&amp;p=hjh3h2hkc2c3ckc6cjc7c8c4c5c9cacthqh8h4h6dkd3d8d2dqd7d9d5cqs3s2d6d4s4dadthadjh7h9h5s8s6htsjs5s9sqsasks7st" TargetMode="External"/><Relationship Id="rId2" Type="http://schemas.openxmlformats.org/officeDocument/2006/relationships/hyperlink" Target="http://www.bridgebase.com/tools/handviewer.html?n=s257h345ad89ac5kj&amp;e=s89th26d256jtc679&amp;s=s6aqh7kqd4kqc28aq&amp;w=s34kjh89jtd37c34t&amp;b=1&amp;d=s&amp;v=-&amp;a=2cp2dp2np6nppp&amp;p=hjh3h2hkc2c3ckc6cjc7c8c4c5c9cacthqh8h4h6dkd3d8d2dqd7d9d5cqs3s2d6d4s4dadthadjh7h9s5s8sqskhth5s9s6sjs7sts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dgebase.com/tools/handviewer.html?n=s6ajh3kjd69ajc9ak&amp;e=sthaqtd5kqtc24qjt&amp;s=s23478kqh5689c78&amp;w=s59h247d23478c356&amp;b=1&amp;d=e&amp;v=-&amp;a=1c3sp4sppp&amp;p=c3cac4c7d6dks2d2s3s5sastd9dtskd3s4s9sjc2dad5h5d4djdqs7d7c8c5ckctc9cjs8c6h6h4hjhq" TargetMode="External"/><Relationship Id="rId2" Type="http://schemas.openxmlformats.org/officeDocument/2006/relationships/hyperlink" Target="http://www.bridgebase.com/tools/handviewer.html?n=s6ajh3kjd69ajc9ak&amp;e=sthaqtd5kqtc24qjt&amp;s=s23478kqh5689c78&amp;w=s59h247d23478c356&amp;b=1&amp;d=e&amp;v=-&amp;a=1c3sp4sppp&amp;p=c3cac4c7sasts2s5s6c2sks9c8c5ckctd6dks7d2h5h4hjhqcqs8c6c9h9h2h3hthah6h7h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bridgebase.com/tools/handviewer.html?n=s26kh4569qjtc37q&amp;e=s34qjh8ad279qcajt&amp;s=s5ath7kd3456jkc5k&amp;w=s789h23d8atc24689&amp;b=1&amp;d=s&amp;v=-&amp;a=1np4dp4hppp&amp;p=c4c3ctckc5c2c7cjhah7h2h4h8hkh3h5d3d8h6d2hqs3d4c6h9d7d5c8cqcad6c9sjs5s7sks2s4sts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23t3oba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bridgebase.com/tools/handviewer.html?n=s25kqjh47jd246c37&amp;e=s39h8ktd8qtc2469t&amp;s=s47ath236qd3akc5a&amp;w=s68h59ad579jc8kqj&amp;b=1&amp;d=s&amp;v=-&amp;a=1np2hp3sppp&amp;p=ckc3c2cas4s6sks3sqs9s7s8c7c9c5c8d8dad7d2dkd5d4dtd3d9d6d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dgebase.com/tools/handviewer.html?n=s35kjh6d2459qc4ak&amp;e=s7qh58qjd36c2589j&amp;s=s69ah347d7aktc67t&amp;w=s248th29aktd8jc3q&amp;b=1&amp;d=s&amp;v=-&amp;a=1d1hx3hpp5dppp&amp;p=hah6h8h3hkd2h5h4d4d3dad8h7h2d5hjdqd6d7djs3s7sas2s6s4sjsqc9c6c3cackc2c7cqd9c5dkh9dthtc4c8s9stskhqs5cjcts8" TargetMode="External"/><Relationship Id="rId2" Type="http://schemas.openxmlformats.org/officeDocument/2006/relationships/hyperlink" Target="http://www.bridgebase.com/tools/handviewer.html?n=s35kjh6d2459qc4ak&amp;e=s7qh58qjd36c2589j&amp;s=s69ah347d7aktc67t&amp;w=s248th29aktd8jc3q&amp;b=1&amp;d=s&amp;v=-&amp;a=1d1hx3hpp5dppp&amp;p=hah6h8h3hkd2h5h4d4d3dad8h7h2d5hjdqd6d7djcac2c6c3ckc5c7cqc4cjcth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www.bridgebase.com/tools/handviewer.html?n=s35kjh6d2459qc4ak&amp;e=s7qh58qjd68jc589j&amp;s=s69ah347d7aktc67t&amp;w=s248th29aktd3c23q&amp;b=1&amp;d=s&amp;v=-&amp;a=1d1hx3hpp5dppp&amp;p=hah6h8h3hkd2h5h4d4d6dad3h7h9d5hjdqd8d7h2d9djdkh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dgebase.com/tools/handviewer.html?n=s4567kh5ad5atc679&amp;e=h2367kd236c45qjt&amp;s=s23qtjh48d8kjc8ak&amp;w=s89ah9qjtd479qc23&amp;b=1&amp;d=s&amp;v=-&amp;a=1sp4sppp&amp;p=hqhah7h4s4h2stsahjh5hkh8cqcac2c6sqs8s5c4s2s9skh3dad2d8d4d5d3djdqd7dtd6dks3h9s6c5s7h6sjc3ckd9c7ctc8htc9cj" TargetMode="External"/><Relationship Id="rId2" Type="http://schemas.openxmlformats.org/officeDocument/2006/relationships/hyperlink" Target="http://www.bridgebase.com/tools/handviewer.html?n=s4567kh5ad5atc679&amp;e=h2367kd236c45qjt&amp;s=s23qtjh48d8kjc8ak&amp;w=s89ah9qjtd479qc23&amp;b=1&amp;d=s&amp;v=-&amp;a=1sp4sppp&amp;p=hqhah7h4s4h2stsahjh5hkh8cqcac2c6sqs8s5c4s2s9skh3c9ctckc3c8h9c7cj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16"/>
          <p:cNvSpPr txBox="1"/>
          <p:nvPr/>
        </p:nvSpPr>
        <p:spPr>
          <a:xfrm>
            <a:off x="-2" y="5019040"/>
            <a:ext cx="12192001" cy="10156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US" dirty="0">
                <a:latin typeface="Abadi" panose="020F0502020204030204" pitchFamily="34" charset="0"/>
              </a:rPr>
              <a:t>Endplays</a:t>
            </a:r>
            <a:endParaRPr dirty="0">
              <a:latin typeface="Abadi" panose="020F0502020204030204" pitchFamily="34" charset="0"/>
            </a:endParaRPr>
          </a:p>
          <a:p>
            <a:pPr algn="ctr">
              <a:defRPr sz="3000"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latin typeface="Abadi" panose="020F0502020204030204" pitchFamily="34" charset="0"/>
              </a:rPr>
              <a:t>By:  </a:t>
            </a:r>
            <a:r>
              <a:rPr lang="en-US" dirty="0">
                <a:latin typeface="Abadi" panose="020F0502020204030204" pitchFamily="34" charset="0"/>
              </a:rPr>
              <a:t>Daniel Jackson</a:t>
            </a:r>
            <a:r>
              <a:rPr dirty="0">
                <a:latin typeface="Abadi" panose="020F0502020204030204" pitchFamily="34" charset="0"/>
              </a:rPr>
              <a:t> – </a:t>
            </a:r>
            <a:r>
              <a:rPr lang="en-US" dirty="0">
                <a:latin typeface="Abadi" panose="020F0502020204030204" pitchFamily="34" charset="0"/>
              </a:rPr>
              <a:t>March 29</a:t>
            </a:r>
            <a:r>
              <a:rPr dirty="0">
                <a:latin typeface="Abadi" panose="020F0502020204030204" pitchFamily="34" charset="0"/>
              </a:rPr>
              <a:t>, 2025</a:t>
            </a:r>
          </a:p>
        </p:txBody>
      </p:sp>
      <p:sp>
        <p:nvSpPr>
          <p:cNvPr id="95" name="TextBox 17"/>
          <p:cNvSpPr txBox="1"/>
          <p:nvPr/>
        </p:nvSpPr>
        <p:spPr>
          <a:xfrm>
            <a:off x="2995613" y="422354"/>
            <a:ext cx="6200774" cy="10312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000" b="1">
                <a:solidFill>
                  <a:srgbClr val="A900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DISTRICT 16 </a:t>
            </a:r>
          </a:p>
          <a:p>
            <a:pPr algn="ctr">
              <a:defRPr sz="3000" b="1">
                <a:solidFill>
                  <a:srgbClr val="A900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LECTURE SERIES</a:t>
            </a:r>
          </a:p>
        </p:txBody>
      </p:sp>
      <p:pic>
        <p:nvPicPr>
          <p:cNvPr id="96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761" y="1697107"/>
            <a:ext cx="4716477" cy="30784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3B6712-D5A3-945F-A357-D64C69A327A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B546B-666C-313B-22BF-855637F17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A2EB26-0A42-C4D6-5936-398940A3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Contract: 6 Spades, Lead: Jack of Hearts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02E65-65C3-2DC6-B80B-2C9583A4F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dirty="0">
                <a:hlinkClick r:id="rId2"/>
              </a:rPr>
              <a:t>Can you make it on a bad spade split?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F387F-3D5E-2724-1E8D-BEA9177C3D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190D6B-AF74-D101-5A06-51E2B3888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775" y="4777822"/>
            <a:ext cx="2668450" cy="1885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0FE76D-638F-2E54-1CE4-78B086320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775" y="2424878"/>
            <a:ext cx="2668450" cy="221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40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2B3AD-11CE-2EF5-AAB0-D54644FF6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88221D-A328-055C-A498-E929CA633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Contract: 4 Spades, lead Queen </a:t>
            </a:r>
            <a:r>
              <a:rPr lang="en-US"/>
              <a:t>of hearts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53D07-F22D-E60D-FB95-0B98CB481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>
                <a:hlinkClick r:id="rId2"/>
              </a:rPr>
              <a:t>With an endplay...</a:t>
            </a:r>
            <a:r>
              <a:rPr lang="en-US" dirty="0"/>
              <a:t>                                                  </a:t>
            </a:r>
            <a:r>
              <a:rPr lang="en-US" dirty="0">
                <a:hlinkClick r:id="rId3"/>
              </a:rPr>
              <a:t>Without an endplay...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39993-3773-7963-2EC3-22A4E917C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577" y="4510548"/>
            <a:ext cx="2520605" cy="2152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6F609E-CC77-240B-8093-98A132749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315" y="2009019"/>
            <a:ext cx="2520605" cy="236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2062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DE86-97B4-F349-2830-F0B69EA44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664687" cy="974398"/>
          </a:xfrm>
        </p:spPr>
        <p:txBody>
          <a:bodyPr/>
          <a:lstStyle/>
          <a:p>
            <a:r>
              <a:rPr lang="en-US" dirty="0"/>
              <a:t>Contract: 6NT Lead: 8 of hearts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9B1B9-8C43-39D7-5AB8-343C880BE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With endplay...</a:t>
            </a:r>
            <a:r>
              <a:rPr lang="en-US" dirty="0"/>
              <a:t>     						</a:t>
            </a:r>
            <a:r>
              <a:rPr lang="en-US" dirty="0">
                <a:hlinkClick r:id="rId3"/>
              </a:rPr>
              <a:t>Without endplay...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906C7-6F63-EB71-B530-1172EC3113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F3850B-8295-467B-0D53-A9421BD72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684" y="4251980"/>
            <a:ext cx="2669098" cy="2411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97B172-3512-8946-164C-0ECD928E1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684" y="1548269"/>
            <a:ext cx="2669098" cy="24659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66BA0A-E5BB-3102-3D56-5847D2A29D35}"/>
              </a:ext>
            </a:extLst>
          </p:cNvPr>
          <p:cNvSpPr txBox="1"/>
          <p:nvPr/>
        </p:nvSpPr>
        <p:spPr>
          <a:xfrm>
            <a:off x="3682667" y="1120554"/>
            <a:ext cx="38431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Auction note: East preempted in hearts</a:t>
            </a:r>
          </a:p>
        </p:txBody>
      </p:sp>
    </p:spTree>
    <p:extLst>
      <p:ext uri="{BB962C8B-B14F-4D97-AF65-F5344CB8AC3E}">
        <p14:creationId xmlns:p14="http://schemas.microsoft.com/office/powerpoint/2010/main" val="63873220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70E4-51FD-4074-D292-0332667B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Contract: 3NT Lead: small heart</a:t>
            </a:r>
            <a:br>
              <a:rPr lang="en-US" dirty="0"/>
            </a:br>
            <a:r>
              <a:rPr lang="en-US" sz="2000" dirty="0"/>
              <a:t>Auction note: North </a:t>
            </a:r>
            <a:r>
              <a:rPr lang="en-US" sz="2000"/>
              <a:t>deals, East </a:t>
            </a:r>
            <a:r>
              <a:rPr lang="en-US" sz="2000" dirty="0"/>
              <a:t>overcalls 1 club with 2NT, 2 lower unbid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95E29-D6A3-CCD1-955E-2AF4304C8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Without counting...</a:t>
            </a:r>
            <a:r>
              <a:rPr lang="en-US" dirty="0"/>
              <a:t>					</a:t>
            </a:r>
            <a:r>
              <a:rPr lang="en-US" dirty="0">
                <a:hlinkClick r:id="rId3"/>
              </a:rPr>
              <a:t>Counting cards...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E51CF-297C-9240-B25D-9775482BDC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CB6DBC-2FEF-DF35-6C75-51866B42A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540" y="4448802"/>
            <a:ext cx="2307329" cy="2281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BC74D8-EED8-41CE-C363-EF825C7D0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539" y="2032992"/>
            <a:ext cx="2307329" cy="220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17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AD15F-C67B-E65D-5184-56454C2F6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D18F6-6A9B-4EAD-9774-1844AE8A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8891"/>
            <a:ext cx="10515600" cy="1051797"/>
          </a:xfrm>
        </p:spPr>
        <p:txBody>
          <a:bodyPr>
            <a:normAutofit fontScale="90000"/>
          </a:bodyPr>
          <a:lstStyle/>
          <a:p>
            <a:r>
              <a:rPr lang="en-US" dirty="0"/>
              <a:t>Contract: 6NT Lead: Jack of hearts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8DF63-EFE4-BAFF-9951-744266FE2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86338"/>
            <a:ext cx="10515600" cy="4332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Without counting...</a:t>
            </a:r>
            <a:r>
              <a:rPr lang="en-US" dirty="0"/>
              <a:t>					</a:t>
            </a:r>
            <a:r>
              <a:rPr lang="en-US" dirty="0">
                <a:hlinkClick r:id="rId3"/>
              </a:rPr>
              <a:t>Counting cards...</a:t>
            </a: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7602D-4260-C7AD-023D-03CFF322B4C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501A62-1DE5-F61E-FA13-CE418FDB5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383" y="4268250"/>
            <a:ext cx="2617304" cy="2417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71AD98-423E-2D03-7857-4E1C490B2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383" y="1455295"/>
            <a:ext cx="2617304" cy="26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967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A2B7-81B0-6A50-5863-B9EE05C60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849"/>
          </a:xfrm>
        </p:spPr>
        <p:txBody>
          <a:bodyPr/>
          <a:lstStyle/>
          <a:p>
            <a:r>
              <a:rPr lang="en-US" dirty="0"/>
              <a:t>Real hand #1: Contract 4S, lead small club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0581-BD5E-4817-9E19-2EC202FFF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hlinkClick r:id="rId2"/>
              </a:rPr>
              <a:t>Without endplay...</a:t>
            </a:r>
            <a:r>
              <a:rPr lang="en-US" dirty="0"/>
              <a:t>   				                    </a:t>
            </a:r>
            <a:r>
              <a:rPr lang="en-US" dirty="0">
                <a:hlinkClick r:id="rId3"/>
              </a:rPr>
              <a:t>With endplay...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63277-8DBC-E995-3C07-43D7F16149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4AC9B-7E4B-AEBB-2477-B8A2470AB5C4}"/>
              </a:ext>
            </a:extLst>
          </p:cNvPr>
          <p:cNvSpPr txBox="1"/>
          <p:nvPr/>
        </p:nvSpPr>
        <p:spPr>
          <a:xfrm>
            <a:off x="3697357" y="1167037"/>
            <a:ext cx="38563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Auction note: East opened one club.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B43990-89E9-366A-A26B-1B1B9C4E2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570" y="1707322"/>
            <a:ext cx="2157956" cy="2198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37059D-E1C7-2701-2ABE-3063AAA1F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570" y="4136473"/>
            <a:ext cx="28575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6638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B1FBD-F0D6-2F45-18B0-D3E59AAC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hand #2: Contract 4H, lead small club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E6998-8B4A-EE44-9D3C-CD677EC2B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576" y="1690688"/>
            <a:ext cx="10774224" cy="453770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hlinkClick r:id="rId2"/>
              </a:rPr>
              <a:t>With an endplay...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4E47E-ECB0-39B5-A129-6BE539E48C9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71A43-BB71-632B-36C5-1B280E69E322}"/>
              </a:ext>
            </a:extLst>
          </p:cNvPr>
          <p:cNvSpPr txBox="1"/>
          <p:nvPr/>
        </p:nvSpPr>
        <p:spPr>
          <a:xfrm flipH="1">
            <a:off x="4588791" y="1690688"/>
            <a:ext cx="389548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Real hands are messy!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6C5D31-7E9B-5C2F-7B2F-01FC3E31B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520" y="4623155"/>
            <a:ext cx="2092601" cy="2039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47FD8-0770-A4F4-76D0-BE648A503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520" y="2309113"/>
            <a:ext cx="2127132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1481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D71C7-BB7C-226B-76F3-CC06ABD5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Hand #3: Two Confessions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67D02-200C-CCB7-CE83-8B2E50F40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Contract: 3NT, lead 3 of clubs</a:t>
            </a:r>
          </a:p>
          <a:p>
            <a:pPr marL="0" indent="0" algn="ctr">
              <a:buNone/>
            </a:pPr>
            <a:r>
              <a:rPr lang="en-US" dirty="0"/>
              <a:t>Link to Hand: </a:t>
            </a:r>
            <a:r>
              <a:rPr lang="en-US" dirty="0">
                <a:hlinkClick r:id="rId2"/>
              </a:rPr>
              <a:t>BBO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3BCAD-5B12-223A-6741-6534555C82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2188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0DA25-ABA2-81D0-318C-F81873B52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1529-B40E-0473-268A-EA4EA95A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76" y="681037"/>
            <a:ext cx="10515600" cy="906791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   </a:t>
            </a:r>
            <a:r>
              <a:rPr lang="en-US" sz="6000" dirty="0"/>
              <a:t>QUESTIONS  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BE9C-38A6-A48E-6C7C-8396F0503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endParaRPr lang="en-US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Feel free to contact me by email:</a:t>
            </a:r>
          </a:p>
          <a:p>
            <a:pPr marL="0" indent="0">
              <a:buNone/>
            </a:pPr>
            <a:r>
              <a:rPr lang="en-US" sz="3600" dirty="0"/>
              <a:t>djackson3789@hotmail.com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0CB22-3F01-8139-0F16-0EA19A7AFAD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6812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829CF-6043-C2F8-0C9F-3F591E235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1" descr="Picture 11">
            <a:extLst>
              <a:ext uri="{FF2B5EF4-FFF2-40B4-BE49-F238E27FC236}">
                <a16:creationId xmlns:a16="http://schemas.microsoft.com/office/drawing/2014/main" id="{4A34E726-71B8-2831-C3D1-FDA74C2EA0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143" b="23565"/>
          <a:stretch>
            <a:fillRect/>
          </a:stretch>
        </p:blipFill>
        <p:spPr>
          <a:xfrm>
            <a:off x="0" y="4055112"/>
            <a:ext cx="5991227" cy="1879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14" descr="Picture 14">
            <a:extLst>
              <a:ext uri="{FF2B5EF4-FFF2-40B4-BE49-F238E27FC236}">
                <a16:creationId xmlns:a16="http://schemas.microsoft.com/office/drawing/2014/main" id="{56ACBF41-42DE-DA7A-FE39-229B0779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143" b="23565"/>
          <a:stretch>
            <a:fillRect/>
          </a:stretch>
        </p:blipFill>
        <p:spPr>
          <a:xfrm>
            <a:off x="5991226" y="4055112"/>
            <a:ext cx="6200774" cy="187960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Box 2">
            <a:extLst>
              <a:ext uri="{FF2B5EF4-FFF2-40B4-BE49-F238E27FC236}">
                <a16:creationId xmlns:a16="http://schemas.microsoft.com/office/drawing/2014/main" id="{493F5572-4EBF-8DD8-8CFE-CC4CD31222D9}"/>
              </a:ext>
            </a:extLst>
          </p:cNvPr>
          <p:cNvSpPr txBox="1"/>
          <p:nvPr/>
        </p:nvSpPr>
        <p:spPr>
          <a:xfrm>
            <a:off x="0" y="863918"/>
            <a:ext cx="12192000" cy="33426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algn="ctr"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algn="ctr"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algn="ctr"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THANK YOU ♥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️</a:t>
            </a:r>
          </a:p>
        </p:txBody>
      </p:sp>
      <p:pic>
        <p:nvPicPr>
          <p:cNvPr id="153" name="pasted-movie.png" descr="pasted-movie.png">
            <a:extLst>
              <a:ext uri="{FF2B5EF4-FFF2-40B4-BE49-F238E27FC236}">
                <a16:creationId xmlns:a16="http://schemas.microsoft.com/office/drawing/2014/main" id="{635E40C0-8E35-CE23-1F29-14592A5A2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840" y="139772"/>
            <a:ext cx="1845325" cy="120443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09C79-3BBD-F38B-338B-E9F20B396B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66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399463-230F-C7A3-3D01-FBDBD5E8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endplay?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0FB46-11E5-8D47-FC14-5F46E25B7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6397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Wikipedia: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EB7A9-10E7-D107-781E-2B597E7342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67BFE-458A-72CB-2B33-FAC530840B9F}"/>
              </a:ext>
            </a:extLst>
          </p:cNvPr>
          <p:cNvSpPr txBox="1"/>
          <p:nvPr/>
        </p:nvSpPr>
        <p:spPr>
          <a:xfrm>
            <a:off x="1043712" y="2469979"/>
            <a:ext cx="10180776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007A2"/>
                </a:solidFill>
              </a:rPr>
              <a:t>An </a:t>
            </a:r>
            <a:r>
              <a:rPr lang="en-US" sz="2400" b="1" dirty="0">
                <a:solidFill>
                  <a:srgbClr val="4007A2"/>
                </a:solidFill>
              </a:rPr>
              <a:t>endplay</a:t>
            </a:r>
            <a:r>
              <a:rPr lang="en-US" sz="2400" dirty="0">
                <a:solidFill>
                  <a:srgbClr val="4007A2"/>
                </a:solidFill>
              </a:rPr>
              <a:t> in bridge is a tactical play where a defender is put on lead at a strategic moment and then must make a play that loses one or more tricks. Most commonly, the losing play either constitutes a free finesse or gives declarer a ruff and discard</a:t>
            </a:r>
            <a:r>
              <a:rPr lang="en-US" sz="2400" b="0" i="0" dirty="0">
                <a:solidFill>
                  <a:srgbClr val="111111"/>
                </a:solidFill>
                <a:effectLst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02723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691FC-65BE-FA83-BD75-AC7B68100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8E8D59-2BD0-A568-A8F6-62D56F43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from definition…..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42A4C-DBFE-82A8-12AB-0B2E20AFB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n-US" dirty="0"/>
          </a:p>
          <a:p>
            <a:pPr lvl="1" algn="just"/>
            <a:r>
              <a:rPr lang="en-US" dirty="0"/>
              <a:t>Free Finesse</a:t>
            </a:r>
          </a:p>
          <a:p>
            <a:pPr lvl="1" algn="just"/>
            <a:r>
              <a:rPr lang="en-US" dirty="0"/>
              <a:t>Ruff and Discard</a:t>
            </a:r>
          </a:p>
          <a:p>
            <a:pPr lvl="1" algn="just"/>
            <a:r>
              <a:rPr lang="en-US" dirty="0"/>
              <a:t>Frozen Suit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429F2-6197-C262-B370-4E79F44AD18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23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7A65-8982-8066-8EF5-04BB02ABF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Ruff and Discard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025CB-4C3D-19FA-9FC4-C2FBC8159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182" y="1825624"/>
            <a:ext cx="10621618" cy="4589135"/>
          </a:xfrm>
        </p:spPr>
        <p:txBody>
          <a:bodyPr/>
          <a:lstStyle/>
          <a:p>
            <a:r>
              <a:rPr lang="en-US" dirty="0"/>
              <a:t>Spades are trumps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299A5-BB04-9A1E-B506-CCA0B08C42C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8F9F09-7F6B-AC63-41AC-6FD6E887F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29" y="2571750"/>
            <a:ext cx="1476375" cy="2581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71CFAB-B6ED-95CE-34B7-D2B6F182A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345" y="4329940"/>
            <a:ext cx="1447800" cy="1733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79891A-1F91-3358-BBF4-7381D9EF3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616" y="5088834"/>
            <a:ext cx="1428750" cy="17049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D62414-3850-7F25-0907-A1153515F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689" y="916678"/>
            <a:ext cx="1400175" cy="1695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6F217B-AB88-9252-AF8F-5214603D6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904" y="1531800"/>
            <a:ext cx="1400175" cy="1676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6DFC58-0471-B909-86FF-F186A1E94F17}"/>
              </a:ext>
            </a:extLst>
          </p:cNvPr>
          <p:cNvSpPr txBox="1"/>
          <p:nvPr/>
        </p:nvSpPr>
        <p:spPr>
          <a:xfrm flipH="1">
            <a:off x="732182" y="5807633"/>
            <a:ext cx="362778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What happens if declarer is on lead?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8C9AE-5A85-833E-8B16-FC0E1F0F5A47}"/>
              </a:ext>
            </a:extLst>
          </p:cNvPr>
          <p:cNvSpPr txBox="1"/>
          <p:nvPr/>
        </p:nvSpPr>
        <p:spPr>
          <a:xfrm>
            <a:off x="7819817" y="5807633"/>
            <a:ext cx="339649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What happens if West is on lead?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1E3D2-1692-ABAF-2599-ECC7317887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1109" y="2901436"/>
            <a:ext cx="20669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436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9131B-13C2-B8EF-D436-F8DB6BEC4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631A3-4EDE-DB38-0810-40A05B57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Free Finesse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F0754-B970-D5D6-0B26-0E8B83B68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182" y="1825624"/>
            <a:ext cx="10621618" cy="458913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86C59-3737-2298-47F5-D70058DC97B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4C-A3A4-8041-3385-4461CEC019C2}"/>
              </a:ext>
            </a:extLst>
          </p:cNvPr>
          <p:cNvSpPr txBox="1"/>
          <p:nvPr/>
        </p:nvSpPr>
        <p:spPr>
          <a:xfrm flipH="1">
            <a:off x="732182" y="5807633"/>
            <a:ext cx="362778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What happens if declarer is on lead?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A42761-8FEF-B5C4-678F-DA315E29F6A4}"/>
              </a:ext>
            </a:extLst>
          </p:cNvPr>
          <p:cNvSpPr txBox="1"/>
          <p:nvPr/>
        </p:nvSpPr>
        <p:spPr>
          <a:xfrm>
            <a:off x="7417282" y="5807633"/>
            <a:ext cx="425767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What happens if the defenders are on lead?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CAE5D-73F8-03B5-8694-00B89806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339" y="2465166"/>
            <a:ext cx="2597943" cy="174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51CDCB-796C-CF92-C6CD-675BCBFCD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39" y="5033155"/>
            <a:ext cx="2597943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428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37287-C529-C8E2-4ED0-A337BDA4C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676C-2E9B-167B-E0F2-21BE4E88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Frozen Suit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74A9A-5113-2DAE-EE57-B16394585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182" y="1825624"/>
            <a:ext cx="10727636" cy="458913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83A67-E3C1-037B-33F3-BB2FCE86307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30DD94-2467-E603-D823-9FDC25A9B8B8}"/>
              </a:ext>
            </a:extLst>
          </p:cNvPr>
          <p:cNvSpPr txBox="1"/>
          <p:nvPr/>
        </p:nvSpPr>
        <p:spPr>
          <a:xfrm flipH="1">
            <a:off x="732182" y="5807633"/>
            <a:ext cx="362778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What happens if declarer is on lead?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8603FC-4F95-8D38-8186-F61D15C76F1F}"/>
              </a:ext>
            </a:extLst>
          </p:cNvPr>
          <p:cNvSpPr txBox="1"/>
          <p:nvPr/>
        </p:nvSpPr>
        <p:spPr>
          <a:xfrm>
            <a:off x="7390779" y="5807633"/>
            <a:ext cx="425767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What happens if the defenders are on lead?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DC5E0-FE75-2DAB-A4DF-7D1093157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154" y="2481891"/>
            <a:ext cx="2695575" cy="1638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F4CCD-841B-1AEA-ABB2-20615AD57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154" y="4986665"/>
            <a:ext cx="27146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99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0B815-E8CC-BE85-E0C1-68BF45A69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9A1D8C-297C-1EE8-8454-29AF0CA1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Contract: 3 Spades, lead King of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2A87D-3ACC-F30F-5728-FEB969671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		</a:t>
            </a:r>
            <a:r>
              <a:rPr lang="en-US" dirty="0">
                <a:hlinkClick r:id="rId2"/>
              </a:rPr>
              <a:t>How the play should go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2E0DA-DDE8-2743-BEED-A1266BB4E1E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3EA15C-9F7E-9627-F40E-423543573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766" y="4638194"/>
            <a:ext cx="2228465" cy="22367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C35F76-A8ED-2515-51A2-2087BB983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767" y="2284998"/>
            <a:ext cx="2228465" cy="228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205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A3F8A-F623-B4D7-9718-2CA6CEE2B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E4B66-6612-8D9D-E98E-7BA4E9C5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Contract: 5 Diamonds, Lead: Ace of Hearts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5FB2E-2E10-056B-CC66-02A2429B4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With an endplay...</a:t>
            </a:r>
            <a:r>
              <a:rPr lang="en-US" dirty="0"/>
              <a:t>					         </a:t>
            </a:r>
            <a:r>
              <a:rPr lang="en-US" dirty="0">
                <a:hlinkClick r:id="rId3"/>
              </a:rPr>
              <a:t>Without an endplay...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What if trumps are 3-1?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47BF3-F3F8-10CA-44DA-263CDB89E94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E50338-A519-FAD7-177A-BCEF2CB71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695" y="4351248"/>
            <a:ext cx="2670106" cy="2311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AE2B22-A532-E5DD-1C28-C6957D7F7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695" y="1789857"/>
            <a:ext cx="2670106" cy="2211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2501B0-6856-6D9A-3693-62B16CD77BB6}"/>
              </a:ext>
            </a:extLst>
          </p:cNvPr>
          <p:cNvSpPr txBox="1"/>
          <p:nvPr/>
        </p:nvSpPr>
        <p:spPr>
          <a:xfrm>
            <a:off x="3087756" y="1339523"/>
            <a:ext cx="69308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Auction note: West overcalled 1 heart, East raised preemptively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14825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36E64-3F04-EF4E-383B-999640187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5A693E-CE88-CD2B-5AC0-1CC66334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Contract: 4 Spades, Lead: Queen of Hearts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CA5A-7DED-B863-525C-78F5F7A41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With an endplay...</a:t>
            </a:r>
            <a:r>
              <a:rPr lang="en-US" dirty="0"/>
              <a:t>    				         </a:t>
            </a:r>
            <a:r>
              <a:rPr lang="en-US" dirty="0">
                <a:hlinkClick r:id="rId3"/>
              </a:rPr>
              <a:t>Without an endplay...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8DF37-7F76-E229-71E1-DB182AEFAB4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524A13-0B07-880A-713F-0F1E5954D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435" y="4291995"/>
            <a:ext cx="2707463" cy="2449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8B073E-D219-0CD3-F289-3D56960C2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435" y="1587828"/>
            <a:ext cx="2681373" cy="229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61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4273</TotalTime>
  <Words>461</Words>
  <Application>Microsoft Office PowerPoint</Application>
  <PresentationFormat>Widescreen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Abadi</vt:lpstr>
      <vt:lpstr>Arial</vt:lpstr>
      <vt:lpstr>Calibri</vt:lpstr>
      <vt:lpstr>Calibri Light</vt:lpstr>
      <vt:lpstr>Office Theme</vt:lpstr>
      <vt:lpstr>PowerPoint Presentation</vt:lpstr>
      <vt:lpstr>What is an endplay?</vt:lpstr>
      <vt:lpstr>Concepts from definition…..</vt:lpstr>
      <vt:lpstr>Ruff and Discard</vt:lpstr>
      <vt:lpstr>Free Finesse</vt:lpstr>
      <vt:lpstr>Frozen Suit</vt:lpstr>
      <vt:lpstr>Contract: 3 Spades, lead King of Clubs</vt:lpstr>
      <vt:lpstr>Contract: 5 Diamonds, Lead: Ace of Hearts</vt:lpstr>
      <vt:lpstr>Contract: 4 Spades, Lead: Queen of Hearts</vt:lpstr>
      <vt:lpstr>Contract: 6 Spades, Lead: Jack of Hearts</vt:lpstr>
      <vt:lpstr>Contract: 4 Spades, lead Queen of hearts</vt:lpstr>
      <vt:lpstr>Contract: 6NT Lead: 8 of hearts</vt:lpstr>
      <vt:lpstr>Contract: 3NT Lead: small heart Auction note: North deals, East overcalls 1 club with 2NT, 2 lower unbid</vt:lpstr>
      <vt:lpstr>Contract: 6NT Lead: Jack of hearts </vt:lpstr>
      <vt:lpstr>Real hand #1: Contract 4S, lead small club</vt:lpstr>
      <vt:lpstr>Real hand #2: Contract 4H, lead small club</vt:lpstr>
      <vt:lpstr>Real Hand #3: Two Confessions</vt:lpstr>
      <vt:lpstr>                         QUESTIONS  ??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Dolores Aquino</dc:creator>
  <cp:lastModifiedBy>Daniel Jackson</cp:lastModifiedBy>
  <cp:revision>14</cp:revision>
  <dcterms:modified xsi:type="dcterms:W3CDTF">2025-03-23T13:59:04Z</dcterms:modified>
</cp:coreProperties>
</file>